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CFE5"/>
    <a:srgbClr val="865EE5"/>
    <a:srgbClr val="E6E6E6"/>
    <a:srgbClr val="ECF4FF"/>
    <a:srgbClr val="CAD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05" autoAdjust="0"/>
    <p:restoredTop sz="96120" autoAdjust="0"/>
  </p:normalViewPr>
  <p:slideViewPr>
    <p:cSldViewPr snapToGrid="0">
      <p:cViewPr varScale="1">
        <p:scale>
          <a:sx n="87" d="100"/>
          <a:sy n="87" d="100"/>
        </p:scale>
        <p:origin x="108" y="9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0ab913aa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0ab913aa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0ab913aa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0ab913aa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0af4e9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0af4e9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0af4e9a7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0af4e9a7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0af4e9a7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0af4e9a7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0af4e9a7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0af4e9a7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0af4e9a7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0af4e9a7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0af4e9a7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0af4e9a7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0af4e9a7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0af4e9a7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0af4e9a7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0af4e9a7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0a42ecc9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0a42ecc9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0afadb9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0afadb9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0afadb9d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0afadb9d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0ab5990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0ab5990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0ab913a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0ab913a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0ab913aa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0ab913aa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0ab913aa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0ab913aa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65EE5"/>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460950" y="1024900"/>
            <a:ext cx="6098400" cy="2053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Real-time Location Tracking and Visualization using </a:t>
            </a:r>
            <a:r>
              <a:rPr lang="en" b="1">
                <a:solidFill>
                  <a:schemeClr val="accent6"/>
                </a:solidFill>
              </a:rPr>
              <a:t>Augmented Reality</a:t>
            </a:r>
            <a:endParaRPr b="1">
              <a:solidFill>
                <a:schemeClr val="accent6"/>
              </a:solidFill>
            </a:endParaRPr>
          </a:p>
        </p:txBody>
      </p:sp>
      <p:sp>
        <p:nvSpPr>
          <p:cNvPr id="68" name="Google Shape;68;p13"/>
          <p:cNvSpPr txBox="1">
            <a:spLocks noGrp="1"/>
          </p:cNvSpPr>
          <p:nvPr>
            <p:ph type="subTitle" idx="4294967295"/>
          </p:nvPr>
        </p:nvSpPr>
        <p:spPr>
          <a:xfrm>
            <a:off x="598100" y="4040225"/>
            <a:ext cx="2416200" cy="8283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solidFill>
                  <a:schemeClr val="lt1"/>
                </a:solidFill>
              </a:rPr>
              <a:t>Aadam</a:t>
            </a:r>
            <a:br>
              <a:rPr lang="en">
                <a:solidFill>
                  <a:schemeClr val="lt1"/>
                </a:solidFill>
              </a:rPr>
            </a:br>
            <a:r>
              <a:rPr lang="en">
                <a:solidFill>
                  <a:schemeClr val="lt1"/>
                </a:solidFill>
              </a:rPr>
              <a:t>Hamza Saeed</a:t>
            </a:r>
            <a:endParaRPr>
              <a:solidFill>
                <a:schemeClr val="lt1"/>
              </a:solidFill>
            </a:endParaRPr>
          </a:p>
        </p:txBody>
      </p:sp>
      <p:pic>
        <p:nvPicPr>
          <p:cNvPr id="3" name="Graphic 2">
            <a:extLst>
              <a:ext uri="{FF2B5EF4-FFF2-40B4-BE49-F238E27FC236}">
                <a16:creationId xmlns:a16="http://schemas.microsoft.com/office/drawing/2014/main" id="{F16D470A-4A58-4580-A5BA-6FDCC4B97D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5564" y="-502024"/>
            <a:ext cx="4880506" cy="55815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Location Tracking</a:t>
            </a:r>
            <a:endParaRPr/>
          </a:p>
        </p:txBody>
      </p:sp>
      <p:sp>
        <p:nvSpPr>
          <p:cNvPr id="154" name="Google Shape;154;p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If the location is turned off, prompt the user to enable the location updates.</a:t>
            </a:r>
            <a:endParaRPr/>
          </a:p>
          <a:p>
            <a:pPr marL="0" lvl="0" indent="0" rtl="0">
              <a:spcBef>
                <a:spcPts val="1600"/>
              </a:spcBef>
              <a:spcAft>
                <a:spcPts val="0"/>
              </a:spcAft>
              <a:buNone/>
            </a:pPr>
            <a:r>
              <a:rPr lang="en"/>
              <a:t>By following the best practices, we used FusedLocationProvider, which uses GPS, WiFi, cellular network, etc. to get the best accuracy for a user’s location.</a:t>
            </a:r>
            <a:endParaRPr/>
          </a:p>
          <a:p>
            <a:pPr marL="0" lvl="0" indent="0" rtl="0">
              <a:spcBef>
                <a:spcPts val="1600"/>
              </a:spcBef>
              <a:spcAft>
                <a:spcPts val="0"/>
              </a:spcAft>
              <a:buNone/>
            </a:pPr>
            <a:r>
              <a:rPr lang="en"/>
              <a:t>Android 8.0 introduces new limitations for increased battery performance of the user’s device.</a:t>
            </a:r>
            <a:endParaRPr/>
          </a:p>
          <a:p>
            <a:pPr marL="0" lvl="0" indent="0">
              <a:spcBef>
                <a:spcPts val="1600"/>
              </a:spcBef>
              <a:spcAft>
                <a:spcPts val="1600"/>
              </a:spcAft>
              <a:buNone/>
            </a:pPr>
            <a:r>
              <a:rPr lang="en"/>
              <a:t>We created a service that tracks a user’s location in the background and updates it in a remote Firebase database.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Contacts Management</a:t>
            </a:r>
            <a:endParaRPr/>
          </a:p>
        </p:txBody>
      </p:sp>
      <p:sp>
        <p:nvSpPr>
          <p:cNvPr id="160" name="Google Shape;160;p23"/>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Adding/Removing users into a contacts list</a:t>
            </a:r>
            <a:endParaRPr/>
          </a:p>
        </p:txBody>
      </p:sp>
      <p:sp>
        <p:nvSpPr>
          <p:cNvPr id="161" name="Google Shape;161;p2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1600"/>
              </a:spcAft>
              <a:buNone/>
            </a:pPr>
            <a:r>
              <a:rPr lang="en"/>
              <a:t>Users are able to add and remove one another from their contacts lists.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3582500" y="555600"/>
            <a:ext cx="53388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chemeClr val="dk2"/>
                </a:solidFill>
              </a:rPr>
              <a:t>Contacts Management</a:t>
            </a:r>
            <a:endParaRPr>
              <a:solidFill>
                <a:schemeClr val="dk2"/>
              </a:solidFill>
            </a:endParaRPr>
          </a:p>
        </p:txBody>
      </p:sp>
      <p:sp>
        <p:nvSpPr>
          <p:cNvPr id="167" name="Google Shape;167;p24"/>
          <p:cNvSpPr txBox="1">
            <a:spLocks noGrp="1"/>
          </p:cNvSpPr>
          <p:nvPr>
            <p:ph type="body" idx="1"/>
          </p:nvPr>
        </p:nvSpPr>
        <p:spPr>
          <a:xfrm>
            <a:off x="3582500" y="1465800"/>
            <a:ext cx="5258400" cy="310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chemeClr val="dk2"/>
                </a:solidFill>
              </a:rPr>
              <a:t>Users can add one another to their contacts lists by using the email address. If there’s a user with that email id, it will get added to the contact list.</a:t>
            </a:r>
            <a:endParaRPr sz="1400">
              <a:solidFill>
                <a:schemeClr val="dk2"/>
              </a:solidFill>
            </a:endParaRPr>
          </a:p>
          <a:p>
            <a:pPr marL="0" lvl="0" indent="0" rtl="0">
              <a:spcBef>
                <a:spcPts val="1600"/>
              </a:spcBef>
              <a:spcAft>
                <a:spcPts val="0"/>
              </a:spcAft>
              <a:buNone/>
            </a:pPr>
            <a:r>
              <a:rPr lang="en" sz="1400">
                <a:solidFill>
                  <a:schemeClr val="dk2"/>
                </a:solidFill>
              </a:rPr>
              <a:t>Once a user has been added to the contact list, the contact list will get updated for both users and they will be able to receive location updates for one another.</a:t>
            </a:r>
            <a:endParaRPr sz="1400">
              <a:solidFill>
                <a:schemeClr val="dk2"/>
              </a:solidFill>
            </a:endParaRPr>
          </a:p>
          <a:p>
            <a:pPr marL="0" lvl="0" indent="0" rtl="0">
              <a:spcBef>
                <a:spcPts val="1600"/>
              </a:spcBef>
              <a:spcAft>
                <a:spcPts val="0"/>
              </a:spcAft>
              <a:buNone/>
            </a:pPr>
            <a:r>
              <a:rPr lang="en" sz="1400">
                <a:solidFill>
                  <a:schemeClr val="dk2"/>
                </a:solidFill>
              </a:rPr>
              <a:t>User can also start to chat with other users in his contact list.</a:t>
            </a:r>
            <a:endParaRPr sz="1400">
              <a:solidFill>
                <a:schemeClr val="dk2"/>
              </a:solidFill>
            </a:endParaRPr>
          </a:p>
          <a:p>
            <a:pPr marL="0" lvl="0" indent="0">
              <a:spcBef>
                <a:spcPts val="1600"/>
              </a:spcBef>
              <a:spcAft>
                <a:spcPts val="1600"/>
              </a:spcAft>
              <a:buNone/>
            </a:pPr>
            <a:r>
              <a:rPr lang="en" sz="1400">
                <a:solidFill>
                  <a:schemeClr val="dk2"/>
                </a:solidFill>
              </a:rPr>
              <a:t>Tapping the name or image of a contact will take the user to his location marker on the map.</a:t>
            </a:r>
            <a:endParaRPr sz="1400">
              <a:solidFill>
                <a:schemeClr val="dk2"/>
              </a:solidFill>
            </a:endParaRPr>
          </a:p>
        </p:txBody>
      </p:sp>
      <p:pic>
        <p:nvPicPr>
          <p:cNvPr id="2" name="contacts_management">
            <a:hlinkClick r:id="" action="ppaction://media"/>
            <a:extLst>
              <a:ext uri="{FF2B5EF4-FFF2-40B4-BE49-F238E27FC236}">
                <a16:creationId xmlns:a16="http://schemas.microsoft.com/office/drawing/2014/main" id="{45B50633-D029-4B1D-8374-FB253128A7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3100" y="55084"/>
            <a:ext cx="2462293" cy="503333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82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Augmented Reality</a:t>
            </a:r>
            <a:endParaRPr/>
          </a:p>
        </p:txBody>
      </p:sp>
      <p:sp>
        <p:nvSpPr>
          <p:cNvPr id="173" name="Google Shape;173;p25"/>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Problems and Solution</a:t>
            </a:r>
            <a:endParaRPr/>
          </a:p>
        </p:txBody>
      </p:sp>
      <p:sp>
        <p:nvSpPr>
          <p:cNvPr id="174" name="Google Shape;174;p2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We faced numerous problems during the implementation of this feature:</a:t>
            </a:r>
            <a:endParaRPr/>
          </a:p>
          <a:p>
            <a:pPr marL="457200" lvl="0" indent="-342900" rtl="0">
              <a:spcBef>
                <a:spcPts val="1600"/>
              </a:spcBef>
              <a:spcAft>
                <a:spcPts val="0"/>
              </a:spcAft>
              <a:buSzPts val="1800"/>
              <a:buChar char="●"/>
            </a:pPr>
            <a:r>
              <a:rPr lang="en"/>
              <a:t>New Library</a:t>
            </a:r>
            <a:endParaRPr/>
          </a:p>
          <a:p>
            <a:pPr marL="457200" lvl="0" indent="-342900" rtl="0">
              <a:spcBef>
                <a:spcPts val="0"/>
              </a:spcBef>
              <a:spcAft>
                <a:spcPts val="0"/>
              </a:spcAft>
              <a:buSzPts val="1800"/>
              <a:buChar char="●"/>
            </a:pPr>
            <a:r>
              <a:rPr lang="en"/>
              <a:t>Unstable markers</a:t>
            </a:r>
            <a:endParaRPr/>
          </a:p>
          <a:p>
            <a:pPr marL="457200" lvl="0" indent="-342900" rtl="0">
              <a:spcBef>
                <a:spcPts val="0"/>
              </a:spcBef>
              <a:spcAft>
                <a:spcPts val="0"/>
              </a:spcAft>
              <a:buSzPts val="1800"/>
              <a:buChar char="●"/>
            </a:pPr>
            <a:r>
              <a:rPr lang="en"/>
              <a:t>Inaccurate Location</a:t>
            </a:r>
            <a:endParaRPr/>
          </a:p>
          <a:p>
            <a:pPr marL="457200" lvl="0" indent="-342900" rtl="0">
              <a:spcBef>
                <a:spcPts val="0"/>
              </a:spcBef>
              <a:spcAft>
                <a:spcPts val="0"/>
              </a:spcAft>
              <a:buSzPts val="1800"/>
              <a:buChar char="●"/>
            </a:pPr>
            <a:r>
              <a:rPr lang="en"/>
              <a:t>API changes</a:t>
            </a:r>
            <a:endParaRPr/>
          </a:p>
          <a:p>
            <a:pPr marL="457200" lvl="0" indent="-342900">
              <a:spcBef>
                <a:spcPts val="0"/>
              </a:spcBef>
              <a:spcAft>
                <a:spcPts val="0"/>
              </a:spcAft>
              <a:buSzPts val="1800"/>
              <a:buChar char="●"/>
            </a:pPr>
            <a:r>
              <a:rPr lang="en"/>
              <a:t>GPS based markers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Augmented Reality</a:t>
            </a:r>
            <a:endParaRPr/>
          </a:p>
        </p:txBody>
      </p:sp>
      <p:sp>
        <p:nvSpPr>
          <p:cNvPr id="180" name="Google Shape;180;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We used the latest version (v1.3 at the time) of ARCore library to implement AR features in android. </a:t>
            </a:r>
            <a:endParaRPr sz="1400"/>
          </a:p>
          <a:p>
            <a:pPr marL="0" lvl="0" indent="0" rtl="0">
              <a:spcBef>
                <a:spcPts val="1600"/>
              </a:spcBef>
              <a:spcAft>
                <a:spcPts val="0"/>
              </a:spcAft>
              <a:buNone/>
            </a:pPr>
            <a:r>
              <a:rPr lang="en" sz="1400"/>
              <a:t>To place AR markers in the real-world, based on their GPS coordinates, we used ARCoreLocation library, which is another, relatively new, open source library.</a:t>
            </a:r>
            <a:endParaRPr sz="1400"/>
          </a:p>
          <a:p>
            <a:pPr marL="0" lvl="0" indent="0" rtl="0">
              <a:spcBef>
                <a:spcPts val="1600"/>
              </a:spcBef>
              <a:spcAft>
                <a:spcPts val="0"/>
              </a:spcAft>
              <a:buNone/>
            </a:pPr>
            <a:r>
              <a:rPr lang="en" sz="1400"/>
              <a:t>If the device supports AR, user will be able to see the button so he could launch the AR activity.</a:t>
            </a:r>
            <a:endParaRPr sz="1400"/>
          </a:p>
          <a:p>
            <a:pPr marL="0" lvl="0" indent="0" rtl="0">
              <a:spcBef>
                <a:spcPts val="1600"/>
              </a:spcBef>
              <a:spcAft>
                <a:spcPts val="0"/>
              </a:spcAft>
              <a:buNone/>
            </a:pPr>
            <a:r>
              <a:rPr lang="en" sz="1400"/>
              <a:t>Once the activity is launched, we fetch the latest location details of the contacts from the remote database and place AR markers on those coordinates. After that, we actively listen to any updates in the database and as soon as the location of the contact changes, it gets reflected in AR marker as well.</a:t>
            </a:r>
            <a:endParaRPr sz="1400"/>
          </a:p>
          <a:p>
            <a:pPr marL="0" lvl="0" indent="0" rtl="0">
              <a:spcBef>
                <a:spcPts val="1600"/>
              </a:spcBef>
              <a:spcAft>
                <a:spcPts val="0"/>
              </a:spcAft>
              <a:buNone/>
            </a:pPr>
            <a:r>
              <a:rPr lang="en" sz="1400"/>
              <a:t>User can choose to see the markers for, either a single contact or all of his contacts.</a:t>
            </a:r>
            <a:endParaRPr sz="1400"/>
          </a:p>
          <a:p>
            <a:pPr marL="0" lvl="0" indent="0" rtl="0">
              <a:spcBef>
                <a:spcPts val="1600"/>
              </a:spcBef>
              <a:spcAft>
                <a:spcPts val="160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Augmented Reality</a:t>
            </a:r>
            <a:endParaRPr/>
          </a:p>
        </p:txBody>
      </p:sp>
      <p:sp>
        <p:nvSpPr>
          <p:cNvPr id="186" name="Google Shape;186;p27"/>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Single contact AR marker</a:t>
            </a:r>
            <a:endParaRPr/>
          </a:p>
        </p:txBody>
      </p:sp>
      <p:pic>
        <p:nvPicPr>
          <p:cNvPr id="2" name="AR_single">
            <a:hlinkClick r:id="" action="ppaction://media"/>
            <a:extLst>
              <a:ext uri="{FF2B5EF4-FFF2-40B4-BE49-F238E27FC236}">
                <a16:creationId xmlns:a16="http://schemas.microsoft.com/office/drawing/2014/main" id="{184CFD29-67D4-4EDB-8957-7A62FEF005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92757" y="-88136"/>
            <a:ext cx="2446125" cy="5000281"/>
          </a:xfrm>
          <a:prstGeom prst="roundRect">
            <a:avLst>
              <a:gd name="adj" fmla="val 5783"/>
            </a:avLst>
          </a:prstGeom>
          <a:ln>
            <a:noFill/>
          </a:ln>
          <a:effectLst/>
          <a:scene3d>
            <a:camera prst="perspectiveRelaxed" fov="3600000">
              <a:rot lat="21000000" lon="1140000" rev="21240000"/>
            </a:camera>
            <a:lightRig rig="twoPt" dir="t">
              <a:rot lat="0" lon="0" rev="10200000"/>
            </a:lightRig>
          </a:scene3d>
          <a:sp3d contourW="6350">
            <a:bevelT w="165100" h="3175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4828600" y="1151100"/>
            <a:ext cx="4045200" cy="1564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chemeClr val="lt1"/>
                </a:solidFill>
              </a:rPr>
              <a:t>Augmented Reality</a:t>
            </a:r>
            <a:endParaRPr>
              <a:solidFill>
                <a:schemeClr val="lt1"/>
              </a:solidFill>
            </a:endParaRPr>
          </a:p>
        </p:txBody>
      </p:sp>
      <p:sp>
        <p:nvSpPr>
          <p:cNvPr id="192" name="Google Shape;192;p28"/>
          <p:cNvSpPr txBox="1">
            <a:spLocks noGrp="1"/>
          </p:cNvSpPr>
          <p:nvPr>
            <p:ph type="subTitle" idx="1"/>
          </p:nvPr>
        </p:nvSpPr>
        <p:spPr>
          <a:xfrm>
            <a:off x="4828600" y="2769001"/>
            <a:ext cx="4045200" cy="126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accent6"/>
                </a:solidFill>
              </a:rPr>
              <a:t>All Contacts AR markers</a:t>
            </a:r>
            <a:endParaRPr>
              <a:solidFill>
                <a:schemeClr val="accent6"/>
              </a:solidFill>
            </a:endParaRPr>
          </a:p>
        </p:txBody>
      </p:sp>
      <p:pic>
        <p:nvPicPr>
          <p:cNvPr id="2" name="AR_multiple">
            <a:hlinkClick r:id="" action="ppaction://media"/>
            <a:extLst>
              <a:ext uri="{FF2B5EF4-FFF2-40B4-BE49-F238E27FC236}">
                <a16:creationId xmlns:a16="http://schemas.microsoft.com/office/drawing/2014/main" id="{38214E14-352D-4305-87E6-3E36317B8B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0757" y="49466"/>
            <a:ext cx="2160485" cy="44163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Real-time Chat</a:t>
            </a:r>
            <a:endParaRPr/>
          </a:p>
        </p:txBody>
      </p:sp>
      <p:sp>
        <p:nvSpPr>
          <p:cNvPr id="198" name="Google Shape;198;p2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In-app messaging</a:t>
            </a:r>
            <a:endParaRPr/>
          </a:p>
        </p:txBody>
      </p:sp>
      <p:sp>
        <p:nvSpPr>
          <p:cNvPr id="199" name="Google Shape;199;p2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1600"/>
              </a:spcAft>
              <a:buNone/>
            </a:pPr>
            <a:r>
              <a:rPr lang="en"/>
              <a:t>Users should be able to communicate with one another easily, when navigating, without having to leave the app.</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Real-time Chat</a:t>
            </a:r>
            <a:endParaRPr/>
          </a:p>
        </p:txBody>
      </p:sp>
      <p:sp>
        <p:nvSpPr>
          <p:cNvPr id="205" name="Google Shape;205;p3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We use Firebase Realtime Database to store and update the messages in real-time.</a:t>
            </a:r>
            <a:endParaRPr sz="1400"/>
          </a:p>
          <a:p>
            <a:pPr marL="0" lvl="0" indent="0" rtl="0">
              <a:spcBef>
                <a:spcPts val="1600"/>
              </a:spcBef>
              <a:spcAft>
                <a:spcPts val="0"/>
              </a:spcAft>
              <a:buNone/>
            </a:pPr>
            <a:r>
              <a:rPr lang="en" sz="1400"/>
              <a:t>Separate rooms are created for each user pair that starts to chat.</a:t>
            </a:r>
            <a:endParaRPr sz="1400"/>
          </a:p>
          <a:p>
            <a:pPr marL="0" lvl="0" indent="0">
              <a:spcBef>
                <a:spcPts val="1600"/>
              </a:spcBef>
              <a:spcAft>
                <a:spcPts val="1600"/>
              </a:spcAft>
              <a:buNone/>
            </a:pPr>
            <a:r>
              <a:rPr lang="en" sz="1400"/>
              <a:t>Now, users don’t have to leave the app in order to communicate with the other. This results in increasing the utility and efficiency of the application.</a:t>
            </a:r>
            <a:endParaRPr sz="1400"/>
          </a:p>
        </p:txBody>
      </p:sp>
      <p:pic>
        <p:nvPicPr>
          <p:cNvPr id="2" name="real-time-chat">
            <a:hlinkClick r:id="" action="ppaction://media"/>
            <a:extLst>
              <a:ext uri="{FF2B5EF4-FFF2-40B4-BE49-F238E27FC236}">
                <a16:creationId xmlns:a16="http://schemas.microsoft.com/office/drawing/2014/main" id="{58629671-4655-4D68-B189-B189B3A213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49977" y="-1"/>
            <a:ext cx="5894024" cy="5239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265500" y="1789500"/>
            <a:ext cx="4045200" cy="1564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Chat-Bot Integration</a:t>
            </a:r>
            <a:endParaRPr/>
          </a:p>
        </p:txBody>
      </p:sp>
      <p:sp>
        <p:nvSpPr>
          <p:cNvPr id="211" name="Google Shape;211;p3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1600"/>
              </a:spcAft>
              <a:buNone/>
            </a:pPr>
            <a:r>
              <a:rPr lang="en"/>
              <a:t>Add a chat-bot so user can ask common queries and get help and tips on using the app effectively and have an enjoyable experience.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65EE5"/>
        </a:solid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115850" y="1151100"/>
            <a:ext cx="4340400" cy="1564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a:t>Augmented Reality</a:t>
            </a:r>
            <a:endParaRPr sz="4800"/>
          </a:p>
        </p:txBody>
      </p:sp>
      <p:sp>
        <p:nvSpPr>
          <p:cNvPr id="74" name="Google Shape;74;p14"/>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is Augmented Reality?</a:t>
            </a:r>
            <a:endParaRPr/>
          </a:p>
          <a:p>
            <a:pPr marL="0" lvl="0" indent="0">
              <a:spcBef>
                <a:spcPts val="0"/>
              </a:spcBef>
              <a:spcAft>
                <a:spcPts val="0"/>
              </a:spcAft>
              <a:buNone/>
            </a:pPr>
            <a:r>
              <a:rPr lang="en"/>
              <a:t>How is it different from Virtual Reality?</a:t>
            </a:r>
            <a:endParaRPr/>
          </a:p>
        </p:txBody>
      </p:sp>
      <p:sp>
        <p:nvSpPr>
          <p:cNvPr id="75" name="Google Shape;75;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 type of of technology that superimposes virtual objects onto the real-world.</a:t>
            </a:r>
            <a:endParaRPr/>
          </a:p>
          <a:p>
            <a:pPr marL="0" lvl="0" indent="0" rtl="0">
              <a:spcBef>
                <a:spcPts val="1600"/>
              </a:spcBef>
              <a:spcAft>
                <a:spcPts val="0"/>
              </a:spcAft>
              <a:buNone/>
            </a:pPr>
            <a:endParaRPr/>
          </a:p>
          <a:p>
            <a:pPr marL="0" lvl="0" indent="0" rtl="0">
              <a:spcBef>
                <a:spcPts val="1600"/>
              </a:spcBef>
              <a:spcAft>
                <a:spcPts val="1600"/>
              </a:spcAft>
              <a:buNone/>
            </a:pPr>
            <a:r>
              <a:rPr lang="en"/>
              <a:t>Virtual reality replaces the reality with a virtual one, while AR augments the reality.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3529025" y="555600"/>
            <a:ext cx="38502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chemeClr val="dk2"/>
                </a:solidFill>
              </a:rPr>
              <a:t>Chat-Bot Integration</a:t>
            </a:r>
            <a:endParaRPr>
              <a:solidFill>
                <a:schemeClr val="dk2"/>
              </a:solidFill>
            </a:endParaRPr>
          </a:p>
        </p:txBody>
      </p:sp>
      <p:sp>
        <p:nvSpPr>
          <p:cNvPr id="217" name="Google Shape;217;p32"/>
          <p:cNvSpPr txBox="1">
            <a:spLocks noGrp="1"/>
          </p:cNvSpPr>
          <p:nvPr>
            <p:ph type="body" idx="1"/>
          </p:nvPr>
        </p:nvSpPr>
        <p:spPr>
          <a:xfrm>
            <a:off x="3591425" y="1465800"/>
            <a:ext cx="5026800" cy="310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chemeClr val="dk2"/>
                </a:solidFill>
              </a:rPr>
              <a:t>We used DialogFlow, a development suite by Google to create conversational user interfaces.</a:t>
            </a:r>
            <a:endParaRPr sz="1400">
              <a:solidFill>
                <a:schemeClr val="dk2"/>
              </a:solidFill>
            </a:endParaRPr>
          </a:p>
          <a:p>
            <a:pPr marL="0" lvl="0" indent="0" rtl="0">
              <a:spcBef>
                <a:spcPts val="1600"/>
              </a:spcBef>
              <a:spcAft>
                <a:spcPts val="0"/>
              </a:spcAft>
              <a:buNone/>
            </a:pPr>
            <a:r>
              <a:rPr lang="en" sz="1400">
                <a:solidFill>
                  <a:schemeClr val="dk2"/>
                </a:solidFill>
              </a:rPr>
              <a:t>Once a user initiates a conversation with the Bot, we first send the user query to the DialogFlow server, which tries to understand the query and responds accordingly. We save both, the query and the response, in the remote Firebase database and update the UI to show the messages.</a:t>
            </a:r>
            <a:endParaRPr sz="1400">
              <a:solidFill>
                <a:schemeClr val="dk2"/>
              </a:solidFill>
            </a:endParaRPr>
          </a:p>
          <a:p>
            <a:pPr marL="0" lvl="0" indent="0">
              <a:spcBef>
                <a:spcPts val="1600"/>
              </a:spcBef>
              <a:spcAft>
                <a:spcPts val="1600"/>
              </a:spcAft>
              <a:buNone/>
            </a:pPr>
            <a:r>
              <a:rPr lang="en" sz="1400">
                <a:solidFill>
                  <a:schemeClr val="dk2"/>
                </a:solidFill>
              </a:rPr>
              <a:t>Using this model, we can easily update each module without affecting the other.</a:t>
            </a:r>
            <a:endParaRPr sz="1400">
              <a:solidFill>
                <a:schemeClr val="dk2"/>
              </a:solidFill>
            </a:endParaRPr>
          </a:p>
        </p:txBody>
      </p:sp>
      <p:pic>
        <p:nvPicPr>
          <p:cNvPr id="2" name="chat_bot">
            <a:hlinkClick r:id="" action="ppaction://media"/>
            <a:extLst>
              <a:ext uri="{FF2B5EF4-FFF2-40B4-BE49-F238E27FC236}">
                <a16:creationId xmlns:a16="http://schemas.microsoft.com/office/drawing/2014/main" id="{B439E45F-C3B0-45B1-91F2-CD1853300F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1610" y="82480"/>
            <a:ext cx="2435489" cy="497854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6E6E6"/>
            </a:gs>
            <a:gs pos="100000">
              <a:srgbClr val="CAD0FF"/>
            </a:gs>
          </a:gsLst>
          <a:path path="circle">
            <a:fillToRect l="100000" t="100000"/>
          </a:path>
          <a:tileRect r="-100000" b="-100000"/>
        </a:gradFill>
        <a:effectLst/>
      </p:bgPr>
    </p:bg>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solidFill>
                  <a:srgbClr val="865EE5"/>
                </a:solidFill>
              </a:rPr>
              <a:t>Thanks</a:t>
            </a:r>
            <a:endParaRPr dirty="0">
              <a:solidFill>
                <a:srgbClr val="865EE5"/>
              </a:solidFill>
            </a:endParaRPr>
          </a:p>
        </p:txBody>
      </p:sp>
      <p:sp>
        <p:nvSpPr>
          <p:cNvPr id="223" name="Google Shape;223;p33"/>
          <p:cNvSpPr txBox="1"/>
          <p:nvPr/>
        </p:nvSpPr>
        <p:spPr>
          <a:xfrm>
            <a:off x="490250" y="4358400"/>
            <a:ext cx="3000000" cy="593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lt1"/>
                </a:solidFill>
              </a:rPr>
              <a:t>https://github.com/aadimator/khoji</a:t>
            </a:r>
            <a:endParaRPr dirty="0">
              <a:solidFill>
                <a:schemeClr val="lt1"/>
              </a:solidFill>
            </a:endParaRPr>
          </a:p>
        </p:txBody>
      </p:sp>
      <p:pic>
        <p:nvPicPr>
          <p:cNvPr id="3" name="Graphic 2">
            <a:extLst>
              <a:ext uri="{FF2B5EF4-FFF2-40B4-BE49-F238E27FC236}">
                <a16:creationId xmlns:a16="http://schemas.microsoft.com/office/drawing/2014/main" id="{FCDBDAA5-AFB7-4781-981A-BCC2D38449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3586" y="-307582"/>
            <a:ext cx="4133894" cy="56824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65EE5"/>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The problem</a:t>
            </a:r>
            <a:endParaRPr/>
          </a:p>
        </p:txBody>
      </p:sp>
      <p:grpSp>
        <p:nvGrpSpPr>
          <p:cNvPr id="81" name="Google Shape;81;p15"/>
          <p:cNvGrpSpPr/>
          <p:nvPr/>
        </p:nvGrpSpPr>
        <p:grpSpPr>
          <a:xfrm>
            <a:off x="431925" y="1304875"/>
            <a:ext cx="2628925" cy="3416400"/>
            <a:chOff x="431925" y="1304875"/>
            <a:chExt cx="2628925" cy="3416400"/>
          </a:xfrm>
        </p:grpSpPr>
        <p:sp>
          <p:nvSpPr>
            <p:cNvPr id="82" name="Google Shape;82;p15"/>
            <p:cNvSpPr txBox="1"/>
            <p:nvPr/>
          </p:nvSpPr>
          <p:spPr>
            <a:xfrm>
              <a:off x="431925" y="1304875"/>
              <a:ext cx="2628900" cy="464100"/>
            </a:xfrm>
            <a:prstGeom prst="rect">
              <a:avLst/>
            </a:prstGeom>
            <a:solidFill>
              <a:srgbClr val="865EE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3" name="Google Shape;83;p15"/>
            <p:cNvSpPr/>
            <p:nvPr/>
          </p:nvSpPr>
          <p:spPr>
            <a:xfrm>
              <a:off x="431950" y="1304875"/>
              <a:ext cx="2628900" cy="3416400"/>
            </a:xfrm>
            <a:prstGeom prst="rect">
              <a:avLst/>
            </a:prstGeom>
            <a:noFill/>
            <a:ln w="9525" cap="flat" cmpd="sng">
              <a:solidFill>
                <a:srgbClr val="865EE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4" name="Google Shape;84;p15"/>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chemeClr val="lt1"/>
                </a:solidFill>
              </a:rPr>
              <a:t>Motivation</a:t>
            </a:r>
            <a:endParaRPr dirty="0">
              <a:solidFill>
                <a:schemeClr val="lt1"/>
              </a:solidFill>
            </a:endParaRPr>
          </a:p>
        </p:txBody>
      </p:sp>
      <p:sp>
        <p:nvSpPr>
          <p:cNvPr id="85" name="Google Shape;85;p15"/>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dirty="0"/>
              <a:t>Augmented Reality is a new technology that could be used to provide a better user experience.</a:t>
            </a:r>
            <a:endParaRPr sz="1600" dirty="0"/>
          </a:p>
          <a:p>
            <a:pPr marL="0" lvl="0" indent="0">
              <a:spcBef>
                <a:spcPts val="1600"/>
              </a:spcBef>
              <a:spcAft>
                <a:spcPts val="1600"/>
              </a:spcAft>
              <a:buNone/>
            </a:pPr>
            <a:r>
              <a:rPr lang="en" sz="1600" dirty="0"/>
              <a:t>AR could be very effective in displaying location markers superimposed onto the real-world.</a:t>
            </a:r>
            <a:endParaRPr sz="1600" dirty="0"/>
          </a:p>
        </p:txBody>
      </p:sp>
      <p:grpSp>
        <p:nvGrpSpPr>
          <p:cNvPr id="86" name="Google Shape;86;p15"/>
          <p:cNvGrpSpPr/>
          <p:nvPr/>
        </p:nvGrpSpPr>
        <p:grpSpPr>
          <a:xfrm>
            <a:off x="3320450" y="1304875"/>
            <a:ext cx="2632500" cy="3416400"/>
            <a:chOff x="3320450" y="1304875"/>
            <a:chExt cx="2632500" cy="3416400"/>
          </a:xfrm>
        </p:grpSpPr>
        <p:sp>
          <p:nvSpPr>
            <p:cNvPr id="87" name="Google Shape;87;p15"/>
            <p:cNvSpPr txBox="1"/>
            <p:nvPr/>
          </p:nvSpPr>
          <p:spPr>
            <a:xfrm>
              <a:off x="3324050" y="1304875"/>
              <a:ext cx="2628900" cy="464100"/>
            </a:xfrm>
            <a:prstGeom prst="rect">
              <a:avLst/>
            </a:prstGeom>
            <a:solidFill>
              <a:srgbClr val="865EE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Google Shape;88;p15"/>
            <p:cNvSpPr/>
            <p:nvPr/>
          </p:nvSpPr>
          <p:spPr>
            <a:xfrm>
              <a:off x="3320450" y="1304875"/>
              <a:ext cx="2628900" cy="3416400"/>
            </a:xfrm>
            <a:prstGeom prst="rect">
              <a:avLst/>
            </a:prstGeom>
            <a:noFill/>
            <a:ln w="9525" cap="flat" cmpd="sng">
              <a:solidFill>
                <a:srgbClr val="865EE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Google Shape;89;p15"/>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chemeClr val="lt1"/>
                </a:solidFill>
              </a:rPr>
              <a:t>Context</a:t>
            </a:r>
            <a:endParaRPr dirty="0">
              <a:solidFill>
                <a:schemeClr val="lt1"/>
              </a:solidFill>
            </a:endParaRPr>
          </a:p>
        </p:txBody>
      </p:sp>
      <p:sp>
        <p:nvSpPr>
          <p:cNvPr id="90" name="Google Shape;90;p15"/>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sz="1600" dirty="0"/>
              <a:t>Imagine you are in a crowded space and you want to find your friend quickly. Typical location tracking apps would only display a marker in 2D screen, with low accuracy. AR could be very beneficial in such a case.</a:t>
            </a:r>
            <a:endParaRPr sz="1600" dirty="0"/>
          </a:p>
        </p:txBody>
      </p:sp>
      <p:grpSp>
        <p:nvGrpSpPr>
          <p:cNvPr id="91" name="Google Shape;91;p15"/>
          <p:cNvGrpSpPr/>
          <p:nvPr/>
        </p:nvGrpSpPr>
        <p:grpSpPr>
          <a:xfrm>
            <a:off x="6212550" y="1304875"/>
            <a:ext cx="2632500" cy="3416400"/>
            <a:chOff x="6212550" y="1304875"/>
            <a:chExt cx="2632500" cy="3416400"/>
          </a:xfrm>
        </p:grpSpPr>
        <p:sp>
          <p:nvSpPr>
            <p:cNvPr id="92" name="Google Shape;92;p15"/>
            <p:cNvSpPr/>
            <p:nvPr/>
          </p:nvSpPr>
          <p:spPr>
            <a:xfrm>
              <a:off x="6215400" y="1304875"/>
              <a:ext cx="2628900" cy="3416400"/>
            </a:xfrm>
            <a:prstGeom prst="rect">
              <a:avLst/>
            </a:prstGeom>
            <a:noFill/>
            <a:ln w="9525" cap="flat" cmpd="sng">
              <a:solidFill>
                <a:srgbClr val="865EE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Google Shape;93;p15"/>
            <p:cNvSpPr txBox="1"/>
            <p:nvPr/>
          </p:nvSpPr>
          <p:spPr>
            <a:xfrm>
              <a:off x="6212550" y="1304875"/>
              <a:ext cx="2632500" cy="464100"/>
            </a:xfrm>
            <a:prstGeom prst="rect">
              <a:avLst/>
            </a:prstGeom>
            <a:solidFill>
              <a:srgbClr val="865EE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4" name="Google Shape;94;p15"/>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chemeClr val="lt1"/>
                </a:solidFill>
              </a:rPr>
              <a:t>Problem statement</a:t>
            </a:r>
            <a:endParaRPr dirty="0">
              <a:solidFill>
                <a:schemeClr val="lt1"/>
              </a:solidFill>
            </a:endParaRPr>
          </a:p>
        </p:txBody>
      </p:sp>
      <p:sp>
        <p:nvSpPr>
          <p:cNvPr id="95" name="Google Shape;95;p15"/>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a:t>Keep track of a user’s location and send location updates to his contacts in real-time.</a:t>
            </a:r>
            <a:endParaRPr sz="1600"/>
          </a:p>
          <a:p>
            <a:pPr marL="0" lvl="0" indent="0">
              <a:spcBef>
                <a:spcPts val="1600"/>
              </a:spcBef>
              <a:spcAft>
                <a:spcPts val="1600"/>
              </a:spcAft>
              <a:buNone/>
            </a:pPr>
            <a:r>
              <a:rPr lang="en" sz="1600"/>
              <a:t>Use Augmented Reality to visualize location markers so we could quickly locate a user in a crowded space.</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65EE5"/>
        </a:solidFill>
        <a:effectLst/>
      </p:bgPr>
    </p:bg>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Challenges deep-dive</a:t>
            </a:r>
            <a:endParaRPr/>
          </a:p>
        </p:txBody>
      </p:sp>
      <p:sp>
        <p:nvSpPr>
          <p:cNvPr id="101" name="Google Shape;101;p16"/>
          <p:cNvSpPr/>
          <p:nvPr/>
        </p:nvSpPr>
        <p:spPr>
          <a:xfrm>
            <a:off x="432350" y="1304875"/>
            <a:ext cx="2469300" cy="607800"/>
          </a:xfrm>
          <a:prstGeom prst="homePlate">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02" name="Google Shape;102;p16"/>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nSpc>
                <a:spcPct val="100000"/>
              </a:lnSpc>
              <a:spcBef>
                <a:spcPts val="0"/>
              </a:spcBef>
              <a:spcAft>
                <a:spcPts val="0"/>
              </a:spcAft>
              <a:buNone/>
            </a:pPr>
            <a:r>
              <a:rPr lang="en">
                <a:solidFill>
                  <a:schemeClr val="lt1"/>
                </a:solidFill>
              </a:rPr>
              <a:t>Challenge 1</a:t>
            </a:r>
            <a:endParaRPr>
              <a:solidFill>
                <a:schemeClr val="lt1"/>
              </a:solidFill>
            </a:endParaRPr>
          </a:p>
        </p:txBody>
      </p:sp>
      <p:sp>
        <p:nvSpPr>
          <p:cNvPr id="103" name="Google Shape;103;p16"/>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b="1"/>
              <a:t>User Account Management</a:t>
            </a:r>
            <a:endParaRPr sz="1600" b="1"/>
          </a:p>
          <a:p>
            <a:pPr marL="0" lvl="0" indent="0">
              <a:spcBef>
                <a:spcPts val="800"/>
              </a:spcBef>
              <a:spcAft>
                <a:spcPts val="800"/>
              </a:spcAft>
              <a:buNone/>
            </a:pPr>
            <a:r>
              <a:rPr lang="en" sz="1600"/>
              <a:t>User should be able to register, log-in and log-out. Using Multiple Authentication providers will be preferable.</a:t>
            </a:r>
            <a:endParaRPr sz="1600"/>
          </a:p>
        </p:txBody>
      </p:sp>
      <p:sp>
        <p:nvSpPr>
          <p:cNvPr id="104" name="Google Shape;104;p16"/>
          <p:cNvSpPr/>
          <p:nvPr/>
        </p:nvSpPr>
        <p:spPr>
          <a:xfrm>
            <a:off x="3044777" y="1304875"/>
            <a:ext cx="2760600" cy="607800"/>
          </a:xfrm>
          <a:prstGeom prst="chevron">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05" name="Google Shape;105;p16"/>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106" name="Google Shape;106;p16"/>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b="1"/>
              <a:t>Location Tracking</a:t>
            </a:r>
            <a:endParaRPr sz="1600" b="1"/>
          </a:p>
          <a:p>
            <a:pPr marL="0" lvl="0" indent="0">
              <a:spcBef>
                <a:spcPts val="800"/>
              </a:spcBef>
              <a:spcAft>
                <a:spcPts val="800"/>
              </a:spcAft>
              <a:buNone/>
            </a:pPr>
            <a:r>
              <a:rPr lang="en" sz="1600"/>
              <a:t>Keep track of user’s location and store it in a remote database. Update the location of a user for all his contacts in real-time. </a:t>
            </a:r>
            <a:endParaRPr sz="1600"/>
          </a:p>
        </p:txBody>
      </p:sp>
      <p:sp>
        <p:nvSpPr>
          <p:cNvPr id="107" name="Google Shape;107;p16"/>
          <p:cNvSpPr/>
          <p:nvPr/>
        </p:nvSpPr>
        <p:spPr>
          <a:xfrm>
            <a:off x="5948502" y="1304875"/>
            <a:ext cx="2760600" cy="607800"/>
          </a:xfrm>
          <a:prstGeom prst="chevron">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08" name="Google Shape;108;p16"/>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nSpc>
                <a:spcPct val="100000"/>
              </a:lnSpc>
              <a:spcBef>
                <a:spcPts val="0"/>
              </a:spcBef>
              <a:spcAft>
                <a:spcPts val="0"/>
              </a:spcAft>
              <a:buNone/>
            </a:pPr>
            <a:r>
              <a:rPr lang="en">
                <a:solidFill>
                  <a:schemeClr val="lt1"/>
                </a:solidFill>
              </a:rPr>
              <a:t>Challenge 3</a:t>
            </a:r>
            <a:endParaRPr>
              <a:solidFill>
                <a:schemeClr val="lt1"/>
              </a:solidFill>
            </a:endParaRPr>
          </a:p>
        </p:txBody>
      </p:sp>
      <p:sp>
        <p:nvSpPr>
          <p:cNvPr id="109" name="Google Shape;109;p16"/>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b="1"/>
              <a:t>Contacts Management</a:t>
            </a:r>
            <a:endParaRPr sz="1600" b="1"/>
          </a:p>
          <a:p>
            <a:pPr marL="0" lvl="0" indent="0">
              <a:spcBef>
                <a:spcPts val="800"/>
              </a:spcBef>
              <a:spcAft>
                <a:spcPts val="800"/>
              </a:spcAft>
              <a:buNone/>
            </a:pPr>
            <a:r>
              <a:rPr lang="en" sz="1600"/>
              <a:t>Users should be able to add and remove one another as their contacts, so they could keep track of one another.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65EE5"/>
        </a:solidFill>
        <a:effectLst/>
      </p:bgPr>
    </p:bg>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Challenges deep-dive</a:t>
            </a:r>
            <a:endParaRPr/>
          </a:p>
        </p:txBody>
      </p:sp>
      <p:sp>
        <p:nvSpPr>
          <p:cNvPr id="115" name="Google Shape;115;p17"/>
          <p:cNvSpPr/>
          <p:nvPr/>
        </p:nvSpPr>
        <p:spPr>
          <a:xfrm>
            <a:off x="432350" y="1304875"/>
            <a:ext cx="2469300" cy="607800"/>
          </a:xfrm>
          <a:prstGeom prst="homePlate">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16" name="Google Shape;116;p17"/>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a:solidFill>
                  <a:schemeClr val="lt1"/>
                </a:solidFill>
              </a:rPr>
              <a:t>Challenge 4</a:t>
            </a:r>
            <a:endParaRPr>
              <a:solidFill>
                <a:schemeClr val="lt1"/>
              </a:solidFill>
            </a:endParaRPr>
          </a:p>
        </p:txBody>
      </p:sp>
      <p:sp>
        <p:nvSpPr>
          <p:cNvPr id="117" name="Google Shape;117;p17"/>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a:t>Augmented Reality</a:t>
            </a:r>
            <a:endParaRPr sz="1600" b="1"/>
          </a:p>
          <a:p>
            <a:pPr marL="0" lvl="0" indent="0" rtl="0">
              <a:spcBef>
                <a:spcPts val="800"/>
              </a:spcBef>
              <a:spcAft>
                <a:spcPts val="800"/>
              </a:spcAft>
              <a:buNone/>
            </a:pPr>
            <a:r>
              <a:rPr lang="en" sz="1600"/>
              <a:t>Use Augmented Reality, if it is supported on the end-user’s device, to visualize the location marker of a user in real-world.</a:t>
            </a:r>
            <a:endParaRPr sz="1600"/>
          </a:p>
        </p:txBody>
      </p:sp>
      <p:sp>
        <p:nvSpPr>
          <p:cNvPr id="118" name="Google Shape;118;p17"/>
          <p:cNvSpPr/>
          <p:nvPr/>
        </p:nvSpPr>
        <p:spPr>
          <a:xfrm>
            <a:off x="3044777" y="1304875"/>
            <a:ext cx="2760600" cy="607800"/>
          </a:xfrm>
          <a:prstGeom prst="chevron">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19" name="Google Shape;119;p17"/>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a:solidFill>
                  <a:schemeClr val="lt1"/>
                </a:solidFill>
              </a:rPr>
              <a:t>Challenge 5</a:t>
            </a:r>
            <a:endParaRPr>
              <a:solidFill>
                <a:schemeClr val="lt1"/>
              </a:solidFill>
            </a:endParaRPr>
          </a:p>
        </p:txBody>
      </p:sp>
      <p:sp>
        <p:nvSpPr>
          <p:cNvPr id="120" name="Google Shape;120;p17"/>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a:t>Real-time Chat</a:t>
            </a:r>
            <a:endParaRPr sz="1600" b="1"/>
          </a:p>
          <a:p>
            <a:pPr marL="0" lvl="0" indent="0" rtl="0">
              <a:spcBef>
                <a:spcPts val="800"/>
              </a:spcBef>
              <a:spcAft>
                <a:spcPts val="800"/>
              </a:spcAft>
              <a:buNone/>
            </a:pPr>
            <a:r>
              <a:rPr lang="en" sz="1600"/>
              <a:t>Add chat functionality into the app so users could easily communicate when navigating, without leaving the app.</a:t>
            </a:r>
            <a:endParaRPr sz="1600"/>
          </a:p>
        </p:txBody>
      </p:sp>
      <p:sp>
        <p:nvSpPr>
          <p:cNvPr id="121" name="Google Shape;121;p17"/>
          <p:cNvSpPr/>
          <p:nvPr/>
        </p:nvSpPr>
        <p:spPr>
          <a:xfrm>
            <a:off x="5948502" y="1304875"/>
            <a:ext cx="2760600" cy="607800"/>
          </a:xfrm>
          <a:prstGeom prst="chevron">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22" name="Google Shape;122;p17"/>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a:solidFill>
                  <a:schemeClr val="lt1"/>
                </a:solidFill>
              </a:rPr>
              <a:t>Challenge 6</a:t>
            </a:r>
            <a:endParaRPr>
              <a:solidFill>
                <a:schemeClr val="lt1"/>
              </a:solidFill>
            </a:endParaRPr>
          </a:p>
        </p:txBody>
      </p:sp>
      <p:sp>
        <p:nvSpPr>
          <p:cNvPr id="123" name="Google Shape;123;p17"/>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a:t>Chat-Bot Integration</a:t>
            </a:r>
            <a:endParaRPr sz="1600" b="1"/>
          </a:p>
          <a:p>
            <a:pPr marL="0" lvl="0" indent="0" rtl="0">
              <a:spcBef>
                <a:spcPts val="800"/>
              </a:spcBef>
              <a:spcAft>
                <a:spcPts val="800"/>
              </a:spcAft>
              <a:buNone/>
            </a:pPr>
            <a:r>
              <a:rPr lang="en" sz="1600"/>
              <a:t>Integrate a chat-bot into the application so it could answer common queries, and provide an effective and enjoyable experience to the users.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Implementation</a:t>
            </a:r>
            <a:endParaRPr/>
          </a:p>
        </p:txBody>
      </p:sp>
      <p:pic>
        <p:nvPicPr>
          <p:cNvPr id="5" name="Graphic 4">
            <a:extLst>
              <a:ext uri="{FF2B5EF4-FFF2-40B4-BE49-F238E27FC236}">
                <a16:creationId xmlns:a16="http://schemas.microsoft.com/office/drawing/2014/main" id="{A95468D3-4AF6-488A-9D46-4B5CDA769E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30847" y="57018"/>
            <a:ext cx="3652203" cy="50294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User Account Management</a:t>
            </a:r>
            <a:endParaRPr/>
          </a:p>
        </p:txBody>
      </p:sp>
      <p:sp>
        <p:nvSpPr>
          <p:cNvPr id="134" name="Google Shape;134;p1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Register, Login, Logout</a:t>
            </a:r>
            <a:endParaRPr/>
          </a:p>
        </p:txBody>
      </p:sp>
      <p:sp>
        <p:nvSpPr>
          <p:cNvPr id="135" name="Google Shape;135;p1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1600"/>
              </a:spcAft>
              <a:buNone/>
            </a:pPr>
            <a:r>
              <a:rPr lang="en" dirty="0">
                <a:solidFill>
                  <a:schemeClr val="accent1"/>
                </a:solidFill>
              </a:rPr>
              <a:t>Firebase Authentication </a:t>
            </a:r>
            <a:r>
              <a:rPr lang="en" dirty="0"/>
              <a:t>provides backend services, easy-to-use SDKs, and ready-made UI libraries to authenticate users.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3368600" y="555600"/>
            <a:ext cx="52497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chemeClr val="dk2"/>
                </a:solidFill>
              </a:rPr>
              <a:t>User Account Management</a:t>
            </a:r>
            <a:endParaRPr>
              <a:solidFill>
                <a:schemeClr val="dk2"/>
              </a:solidFill>
            </a:endParaRPr>
          </a:p>
        </p:txBody>
      </p:sp>
      <p:sp>
        <p:nvSpPr>
          <p:cNvPr id="141" name="Google Shape;141;p20"/>
          <p:cNvSpPr txBox="1">
            <a:spLocks noGrp="1"/>
          </p:cNvSpPr>
          <p:nvPr>
            <p:ph type="body" idx="1"/>
          </p:nvPr>
        </p:nvSpPr>
        <p:spPr>
          <a:xfrm>
            <a:off x="3368600" y="1528175"/>
            <a:ext cx="5721900" cy="310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chemeClr val="dk2"/>
                </a:solidFill>
              </a:rPr>
              <a:t>We use Firebase Authentication to authenticate users. Multiple authentication methods are used:</a:t>
            </a:r>
            <a:endParaRPr sz="1400">
              <a:solidFill>
                <a:schemeClr val="dk2"/>
              </a:solidFill>
            </a:endParaRPr>
          </a:p>
          <a:p>
            <a:pPr marL="457200" lvl="0" indent="-317500" rtl="0">
              <a:spcBef>
                <a:spcPts val="1600"/>
              </a:spcBef>
              <a:spcAft>
                <a:spcPts val="0"/>
              </a:spcAft>
              <a:buClr>
                <a:schemeClr val="dk2"/>
              </a:buClr>
              <a:buSzPts val="1400"/>
              <a:buChar char="●"/>
            </a:pPr>
            <a:r>
              <a:rPr lang="en" sz="1400">
                <a:solidFill>
                  <a:schemeClr val="dk2"/>
                </a:solidFill>
              </a:rPr>
              <a:t>Email</a:t>
            </a:r>
            <a:endParaRPr sz="1400">
              <a:solidFill>
                <a:schemeClr val="dk2"/>
              </a:solidFill>
            </a:endParaRPr>
          </a:p>
          <a:p>
            <a:pPr marL="457200" lvl="0" indent="-317500" rtl="0">
              <a:spcBef>
                <a:spcPts val="0"/>
              </a:spcBef>
              <a:spcAft>
                <a:spcPts val="0"/>
              </a:spcAft>
              <a:buClr>
                <a:schemeClr val="dk2"/>
              </a:buClr>
              <a:buSzPts val="1400"/>
              <a:buChar char="●"/>
            </a:pPr>
            <a:r>
              <a:rPr lang="en" sz="1400">
                <a:solidFill>
                  <a:schemeClr val="dk2"/>
                </a:solidFill>
              </a:rPr>
              <a:t>Google</a:t>
            </a:r>
            <a:endParaRPr sz="1400">
              <a:solidFill>
                <a:schemeClr val="dk2"/>
              </a:solidFill>
            </a:endParaRPr>
          </a:p>
          <a:p>
            <a:pPr marL="457200" lvl="0" indent="-317500" rtl="0">
              <a:spcBef>
                <a:spcPts val="0"/>
              </a:spcBef>
              <a:spcAft>
                <a:spcPts val="0"/>
              </a:spcAft>
              <a:buClr>
                <a:schemeClr val="dk2"/>
              </a:buClr>
              <a:buSzPts val="1400"/>
              <a:buChar char="●"/>
            </a:pPr>
            <a:r>
              <a:rPr lang="en" sz="1400">
                <a:solidFill>
                  <a:schemeClr val="dk2"/>
                </a:solidFill>
              </a:rPr>
              <a:t>Facebook</a:t>
            </a:r>
            <a:endParaRPr sz="1400">
              <a:solidFill>
                <a:schemeClr val="dk2"/>
              </a:solidFill>
            </a:endParaRPr>
          </a:p>
          <a:p>
            <a:pPr marL="457200" lvl="0" indent="-317500" rtl="0">
              <a:spcBef>
                <a:spcPts val="0"/>
              </a:spcBef>
              <a:spcAft>
                <a:spcPts val="0"/>
              </a:spcAft>
              <a:buClr>
                <a:schemeClr val="dk2"/>
              </a:buClr>
              <a:buSzPts val="1400"/>
              <a:buChar char="●"/>
            </a:pPr>
            <a:r>
              <a:rPr lang="en" sz="1400">
                <a:solidFill>
                  <a:schemeClr val="dk2"/>
                </a:solidFill>
              </a:rPr>
              <a:t>Twitter</a:t>
            </a:r>
            <a:endParaRPr sz="1400">
              <a:solidFill>
                <a:schemeClr val="dk2"/>
              </a:solidFill>
            </a:endParaRPr>
          </a:p>
          <a:p>
            <a:pPr marL="0" lvl="0" indent="0" rtl="0">
              <a:spcBef>
                <a:spcPts val="1600"/>
              </a:spcBef>
              <a:spcAft>
                <a:spcPts val="0"/>
              </a:spcAft>
              <a:buNone/>
            </a:pPr>
            <a:r>
              <a:rPr lang="en" sz="1400">
                <a:solidFill>
                  <a:schemeClr val="dk2"/>
                </a:solidFill>
              </a:rPr>
              <a:t>Once a user has signed up, the service returns a unique identifier (uid) for that particular user. </a:t>
            </a:r>
            <a:endParaRPr sz="1400">
              <a:solidFill>
                <a:schemeClr val="dk2"/>
              </a:solidFill>
            </a:endParaRPr>
          </a:p>
          <a:p>
            <a:pPr marL="0" lvl="0" indent="0">
              <a:spcBef>
                <a:spcPts val="1600"/>
              </a:spcBef>
              <a:spcAft>
                <a:spcPts val="1600"/>
              </a:spcAft>
              <a:buNone/>
            </a:pPr>
            <a:r>
              <a:rPr lang="en" sz="1400">
                <a:solidFill>
                  <a:schemeClr val="dk2"/>
                </a:solidFill>
              </a:rPr>
              <a:t>We store the uid, name, email, and photoUrl of the user in our remote Firebase Database, as these are used throughout the application.</a:t>
            </a:r>
            <a:endParaRPr sz="1400">
              <a:solidFill>
                <a:schemeClr val="dk2"/>
              </a:solidFill>
            </a:endParaRPr>
          </a:p>
        </p:txBody>
      </p:sp>
      <p:pic>
        <p:nvPicPr>
          <p:cNvPr id="2" name="login">
            <a:hlinkClick r:id="" action="ppaction://media"/>
            <a:extLst>
              <a:ext uri="{FF2B5EF4-FFF2-40B4-BE49-F238E27FC236}">
                <a16:creationId xmlns:a16="http://schemas.microsoft.com/office/drawing/2014/main" id="{651C98D1-5F3E-4F74-BE6C-A3B816E106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8656" y="55266"/>
            <a:ext cx="2462115" cy="503296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Location Tracking</a:t>
            </a:r>
            <a:endParaRPr/>
          </a:p>
        </p:txBody>
      </p:sp>
      <p:sp>
        <p:nvSpPr>
          <p:cNvPr id="147" name="Google Shape;147;p21"/>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And saving in the remote database</a:t>
            </a:r>
            <a:endParaRPr/>
          </a:p>
        </p:txBody>
      </p:sp>
      <p:sp>
        <p:nvSpPr>
          <p:cNvPr id="148" name="Google Shape;14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en"/>
              <a:t>Keep track of a user’s location and update it in the remote database periodically.</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1060</Words>
  <Application>Microsoft Office PowerPoint</Application>
  <PresentationFormat>On-screen Show (16:9)</PresentationFormat>
  <Paragraphs>98</Paragraphs>
  <Slides>21</Slides>
  <Notes>21</Notes>
  <HiddenSlides>0</HiddenSlides>
  <MMClips>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Roboto</vt:lpstr>
      <vt:lpstr>Material</vt:lpstr>
      <vt:lpstr>Real-time Location Tracking and Visualization using Augmented Reality</vt:lpstr>
      <vt:lpstr>Augmented Reality</vt:lpstr>
      <vt:lpstr>The problem</vt:lpstr>
      <vt:lpstr>Challenges deep-dive</vt:lpstr>
      <vt:lpstr>Challenges deep-dive</vt:lpstr>
      <vt:lpstr>Implementation</vt:lpstr>
      <vt:lpstr>User Account Management</vt:lpstr>
      <vt:lpstr>User Account Management</vt:lpstr>
      <vt:lpstr>Location Tracking</vt:lpstr>
      <vt:lpstr>Location Tracking</vt:lpstr>
      <vt:lpstr>Contacts Management</vt:lpstr>
      <vt:lpstr>Contacts Management</vt:lpstr>
      <vt:lpstr>Augmented Reality</vt:lpstr>
      <vt:lpstr>Augmented Reality</vt:lpstr>
      <vt:lpstr>Augmented Reality</vt:lpstr>
      <vt:lpstr>Augmented Reality</vt:lpstr>
      <vt:lpstr>Real-time Chat</vt:lpstr>
      <vt:lpstr>Real-time Chat</vt:lpstr>
      <vt:lpstr>Chat-Bot Integration</vt:lpstr>
      <vt:lpstr>Chat-Bot Integration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Location Tracking and Visualization using Augmented Reality</dc:title>
  <cp:lastModifiedBy>Aadam ‍</cp:lastModifiedBy>
  <cp:revision>5</cp:revision>
  <dcterms:modified xsi:type="dcterms:W3CDTF">2018-09-02T07:52:53Z</dcterms:modified>
</cp:coreProperties>
</file>